
<file path=[Content_Types].xml><?xml version="1.0" encoding="utf-8"?>
<Types xmlns="http://schemas.openxmlformats.org/package/2006/content-types">
  <Default Extension="avi" ContentType="video/x-msvideo"/>
  <Default Extension="jfif" ContentType="image/jpeg"/>
  <Default Extension="jpeg" ContentType="image/jpeg"/>
  <Default Extension="js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80581" autoAdjust="0"/>
  </p:normalViewPr>
  <p:slideViewPr>
    <p:cSldViewPr snapToGrid="0">
      <p:cViewPr varScale="1">
        <p:scale>
          <a:sx n="61" d="100"/>
          <a:sy n="61" d="100"/>
        </p:scale>
        <p:origin x="14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30478-122E-4FC9-BC39-9DB31809B106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3B8A-3C61-4948-8F96-220A37ABB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5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B3B8A-3C61-4948-8F96-220A37ABB9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3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1EE52-9B27-4072-9147-FC8E7A64C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5C3F3E-D94E-40E9-8C18-0C389146C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B042C5-6FA4-482B-9B2D-87FE8EA5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15CB7-8867-4E56-9383-74A1A1814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124C5-9AA9-4D9B-876E-A98C371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8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ABA41-B277-476A-9B57-42CC74B82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2326B1-8F0A-4D7D-BAE3-8E960E6FA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6EC3CC-BE5E-42F4-8AFC-0EBD9D5F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1AC6E-78F7-4BAD-9398-22E113A2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04E5FD-830E-4A8F-9A44-4E914C54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6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6B7FEB-F0E3-4F18-9C7B-5EC4A3EAE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116AB9-0AE1-4C68-A764-09086FC52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412CDD-BE77-48C5-BD34-255851FF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4A9C7-F1A0-452E-A6D6-240DD49F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8E1CF-5CB3-4CCE-B143-D586D715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2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565C1-0CE1-4E6F-A4B4-265010F6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27089-50F7-456B-BC0F-B56E195CB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67CF6B-BF22-4104-96A2-017442AA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67A3CD-0FE2-4F21-9380-489A4C9F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6FADD-85E0-48E0-942D-75D10AD2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8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5ACC4-4A79-4A68-8575-0232707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D69FE6-F2BA-4334-A527-99FBFB317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2DC3C-B63C-431A-B37D-F0B20537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270645-CBAD-430C-AF28-8D622E70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D8595-1277-47C8-AEFA-B9AA839A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6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43FE-0CB6-4B38-9F89-4B46A3B0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01C1A-BA69-49E1-A34C-1FA2AC830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61585-EFF2-4DF9-B588-91EF1C67D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02FACA-A415-4677-A4DF-9CBFACC9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C37B6F-2A41-4EE2-BB4E-8E65ECE8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708EB0-EEF2-478C-988B-A76730C8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6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ABC73-C9F5-4ECC-9E33-168DE0B1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644986-6795-4825-A1EC-4250858CD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73FC11-C0FD-46A8-95F5-8300C1605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2C4D6A-E1F5-4980-A342-3F5B142F4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476FFD-7EB7-4EE9-87E5-AF0461CE3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8B7B90-C431-48CD-9037-81E6E6A3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D06BF3-D156-46A1-A0A3-0597AB03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5D6438-4460-44BD-875A-2EB6C5F1A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1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D21FE-7BDA-4CA9-8C81-87388156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98C9F9-ACB8-4D26-B9C8-A07E2F70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ACE263-0747-4C06-9CC0-CE2E577B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451E6-4A9B-4B7B-895D-3930BA59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650805-9B5C-4B5C-9330-4FF174E8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B4CC56-A64E-4A30-B3E8-3BBE3C4A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DB0D8B-2366-43EA-B2DD-561633EC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52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EF8F1-6DA6-4ACB-B867-EADE5932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6905B-6DE5-471A-9208-F4F5BE375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DC221B-6E45-4D51-A732-6D7D51B28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9336B-ED34-4C42-AA93-BDB6A0D4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8288D2-96ED-4D58-A89A-B75E4D8D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D473EE-2642-4A18-96CE-AA0291ED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2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04BE9-1C14-480E-A037-125B67CA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FC2174-8130-451E-B153-C050CD611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C3684-ED5E-4591-B30D-36186E4E9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9938A7-2D93-4570-9133-88009C1E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26A63B-5986-4689-91CC-83A96E37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1291C-1A46-46A1-BAAB-DBBB58BF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6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7BDA3C-C889-45E0-B17A-D4AFEE8CA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C015C-2B2F-426D-AEC4-2DAF3F204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1D6497-7C1A-408D-8F19-097547CC5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AEA1-9FA5-451C-9E7C-95E678FADAFA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29B80-AEAE-473F-A177-CC5E10A36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9DE8E-D2FD-44DF-BDD1-FE7269B86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99D71-45FE-4C7F-B58D-CA074E182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2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s"/><Relationship Id="rId7" Type="http://schemas.openxmlformats.org/officeDocument/2006/relationships/image" Target="../media/image9.svg"/><Relationship Id="rId12" Type="http://schemas.openxmlformats.org/officeDocument/2006/relationships/image" Target="../media/image14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f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pago 이미지 검색결과">
            <a:extLst>
              <a:ext uri="{FF2B5EF4-FFF2-40B4-BE49-F238E27FC236}">
                <a16:creationId xmlns:a16="http://schemas.microsoft.com/office/drawing/2014/main" id="{74C68945-6883-4744-93B8-9D425B441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995" y="4152239"/>
            <a:ext cx="1116348" cy="114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0F4E2E-072A-4CB6-9EEC-081F6A63B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34067"/>
            <a:ext cx="9144000" cy="781323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B</a:t>
            </a:r>
            <a:r>
              <a:rPr lang="en-US" altLang="ko-KR" sz="4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est</a:t>
            </a:r>
            <a:r>
              <a:rPr lang="en-US" altLang="ko-KR" sz="4800" dirty="0"/>
              <a:t> T</a:t>
            </a:r>
            <a:r>
              <a:rPr lang="en-US" altLang="ko-KR" sz="4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ranslation</a:t>
            </a:r>
            <a:r>
              <a:rPr lang="en-US" altLang="ko-KR" sz="4800" dirty="0"/>
              <a:t> S</a:t>
            </a:r>
            <a:r>
              <a:rPr lang="en-US" altLang="ko-KR" sz="4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ervice</a:t>
            </a:r>
            <a:endParaRPr lang="ko-KR" altLang="en-US" sz="4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CED261-DFB5-4442-A341-FABCDA33D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2021" y="5544587"/>
            <a:ext cx="9144000" cy="669175"/>
          </a:xfrm>
        </p:spPr>
        <p:txBody>
          <a:bodyPr/>
          <a:lstStyle/>
          <a:p>
            <a:pPr algn="r"/>
            <a:r>
              <a:rPr lang="en-US" altLang="ko-KR" dirty="0"/>
              <a:t>Team. </a:t>
            </a:r>
            <a:r>
              <a:rPr lang="ko-KR" altLang="en-US" dirty="0" err="1"/>
              <a:t>구륙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B5644A2-76B4-4B42-8921-3C63FDC7F9C1}"/>
              </a:ext>
            </a:extLst>
          </p:cNvPr>
          <p:cNvSpPr txBox="1">
            <a:spLocks/>
          </p:cNvSpPr>
          <p:nvPr/>
        </p:nvSpPr>
        <p:spPr>
          <a:xfrm>
            <a:off x="1634836" y="2244509"/>
            <a:ext cx="9144000" cy="10140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BTS</a:t>
            </a:r>
            <a:endParaRPr lang="ko-KR" altLang="en-US" sz="8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AFE16-281D-4E5E-BBA4-871052E80A63}"/>
              </a:ext>
            </a:extLst>
          </p:cNvPr>
          <p:cNvSpPr txBox="1"/>
          <p:nvPr/>
        </p:nvSpPr>
        <p:spPr>
          <a:xfrm>
            <a:off x="3249064" y="4776750"/>
            <a:ext cx="5915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고품질 유튜브 한글 통번역 서비스</a:t>
            </a:r>
          </a:p>
        </p:txBody>
      </p:sp>
    </p:spTree>
    <p:extLst>
      <p:ext uri="{BB962C8B-B14F-4D97-AF65-F5344CB8AC3E}">
        <p14:creationId xmlns:p14="http://schemas.microsoft.com/office/powerpoint/2010/main" val="8531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E554E8-642D-4CF2-A3BF-F87E2CB8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7056" y="1138212"/>
            <a:ext cx="6577888" cy="36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F114F-D1D2-4805-BCC1-77222AAA82B1}"/>
              </a:ext>
            </a:extLst>
          </p:cNvPr>
          <p:cNvSpPr txBox="1"/>
          <p:nvPr/>
        </p:nvSpPr>
        <p:spPr>
          <a:xfrm>
            <a:off x="0" y="302151"/>
            <a:ext cx="215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Intro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5E588-AC05-4EE4-89F5-69C33CB46C85}"/>
              </a:ext>
            </a:extLst>
          </p:cNvPr>
          <p:cNvSpPr txBox="1"/>
          <p:nvPr/>
        </p:nvSpPr>
        <p:spPr>
          <a:xfrm>
            <a:off x="663236" y="5273557"/>
            <a:ext cx="80318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/>
              <a:t>YouTube</a:t>
            </a:r>
            <a:r>
              <a:rPr lang="ko-KR" altLang="en-US" sz="2800" dirty="0"/>
              <a:t>에서 제공하는 자동 생성 영어 자막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400" dirty="0"/>
              <a:t>성능이 </a:t>
            </a:r>
            <a:r>
              <a:rPr lang="ko-KR" altLang="en-US" sz="2400" dirty="0" err="1"/>
              <a:t>끝내준다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019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E554E8-642D-4CF2-A3BF-F87E2CB8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7056" y="1138212"/>
            <a:ext cx="6577888" cy="36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F114F-D1D2-4805-BCC1-77222AAA82B1}"/>
              </a:ext>
            </a:extLst>
          </p:cNvPr>
          <p:cNvSpPr txBox="1"/>
          <p:nvPr/>
        </p:nvSpPr>
        <p:spPr>
          <a:xfrm>
            <a:off x="0" y="302151"/>
            <a:ext cx="215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문제발견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5E588-AC05-4EE4-89F5-69C33CB46C85}"/>
              </a:ext>
            </a:extLst>
          </p:cNvPr>
          <p:cNvSpPr txBox="1"/>
          <p:nvPr/>
        </p:nvSpPr>
        <p:spPr>
          <a:xfrm>
            <a:off x="663236" y="5256932"/>
            <a:ext cx="80318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/>
              <a:t>하지만 한글 자동번역은</a:t>
            </a:r>
            <a:r>
              <a:rPr lang="en-US" altLang="ko-KR" sz="2800" dirty="0"/>
              <a:t>….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400" dirty="0"/>
              <a:t>이해하기 어려운 직역 서비스</a:t>
            </a:r>
            <a:endParaRPr lang="en-US" altLang="ko-KR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C40564-4CF8-4F3D-9079-46AE0858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57" y="1162900"/>
            <a:ext cx="6577888" cy="370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5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nsorflow 이미지 검색결과">
            <a:extLst>
              <a:ext uri="{FF2B5EF4-FFF2-40B4-BE49-F238E27FC236}">
                <a16:creationId xmlns:a16="http://schemas.microsoft.com/office/drawing/2014/main" id="{C28B49CF-BBE2-4FC5-ACF4-B3C37D6B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10" y="583364"/>
            <a:ext cx="2061881" cy="115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6D553F-078F-456B-81B5-13D6493CCB12}"/>
              </a:ext>
            </a:extLst>
          </p:cNvPr>
          <p:cNvSpPr txBox="1"/>
          <p:nvPr/>
        </p:nvSpPr>
        <p:spPr>
          <a:xfrm>
            <a:off x="440865" y="394001"/>
            <a:ext cx="2497016" cy="378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구성도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4ED5E4E-47FE-448B-9BA9-334965F85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04" y="4575036"/>
            <a:ext cx="1720204" cy="1052192"/>
          </a:xfrm>
          <a:prstGeom prst="rect">
            <a:avLst/>
          </a:prstGeom>
        </p:spPr>
      </p:pic>
      <p:pic>
        <p:nvPicPr>
          <p:cNvPr id="9" name="그래픽 6" descr="컴퓨터">
            <a:extLst>
              <a:ext uri="{FF2B5EF4-FFF2-40B4-BE49-F238E27FC236}">
                <a16:creationId xmlns:a16="http://schemas.microsoft.com/office/drawing/2014/main" id="{21031059-7BB9-467F-A63E-3A336557A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076" y="3385849"/>
            <a:ext cx="1345660" cy="1345660"/>
          </a:xfrm>
          <a:prstGeom prst="rect">
            <a:avLst/>
          </a:prstGeom>
        </p:spPr>
      </p:pic>
      <p:pic>
        <p:nvPicPr>
          <p:cNvPr id="10" name="그래픽 8" descr="사용자">
            <a:extLst>
              <a:ext uri="{FF2B5EF4-FFF2-40B4-BE49-F238E27FC236}">
                <a16:creationId xmlns:a16="http://schemas.microsoft.com/office/drawing/2014/main" id="{68C0CDE6-5B9D-458A-A2C0-8EF7DB4DC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7862" y="3303546"/>
            <a:ext cx="1142987" cy="1142987"/>
          </a:xfrm>
          <a:prstGeom prst="rect">
            <a:avLst/>
          </a:prstGeom>
        </p:spPr>
      </p:pic>
      <p:pic>
        <p:nvPicPr>
          <p:cNvPr id="11" name="그래픽 10" descr="세계">
            <a:extLst>
              <a:ext uri="{FF2B5EF4-FFF2-40B4-BE49-F238E27FC236}">
                <a16:creationId xmlns:a16="http://schemas.microsoft.com/office/drawing/2014/main" id="{C084A57C-6A37-4F18-91BF-73A2410CB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1004" y="3264634"/>
            <a:ext cx="1215957" cy="1215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21027D-2037-493B-B3F5-FD785C424C6C}"/>
              </a:ext>
            </a:extLst>
          </p:cNvPr>
          <p:cNvSpPr txBox="1"/>
          <p:nvPr/>
        </p:nvSpPr>
        <p:spPr>
          <a:xfrm>
            <a:off x="7895754" y="4448145"/>
            <a:ext cx="9464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WEB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749BF-7F6B-458E-8B62-036E94B24B99}"/>
              </a:ext>
            </a:extLst>
          </p:cNvPr>
          <p:cNvSpPr txBox="1"/>
          <p:nvPr/>
        </p:nvSpPr>
        <p:spPr>
          <a:xfrm>
            <a:off x="4684646" y="5631770"/>
            <a:ext cx="21470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68A8C3-BC23-4A42-9EFA-95BFCC005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23" y="1841777"/>
            <a:ext cx="795091" cy="79509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C11BD66-C2E0-4168-917F-B32D1ACED564}"/>
              </a:ext>
            </a:extLst>
          </p:cNvPr>
          <p:cNvCxnSpPr>
            <a:stCxn id="10" idx="1"/>
            <a:endCxn id="11" idx="3"/>
          </p:cNvCxnSpPr>
          <p:nvPr/>
        </p:nvCxnSpPr>
        <p:spPr bwMode="auto">
          <a:xfrm flipH="1" flipV="1">
            <a:off x="8976961" y="3872613"/>
            <a:ext cx="1330901" cy="24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D43A98-A613-472A-8145-FE21C4F641BC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6561591" y="3872613"/>
            <a:ext cx="1199413" cy="186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3E8921-AA27-4715-AEBC-CB65768D666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19921" y="2325141"/>
            <a:ext cx="1204304" cy="12538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3E1493-89C9-4D47-BD57-29825C93D997}"/>
              </a:ext>
            </a:extLst>
          </p:cNvPr>
          <p:cNvSpPr txBox="1"/>
          <p:nvPr/>
        </p:nvSpPr>
        <p:spPr>
          <a:xfrm>
            <a:off x="9042855" y="3872612"/>
            <a:ext cx="13309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1. YouTube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364CA-FEC9-4D22-8BC2-CD96B24C7264}"/>
              </a:ext>
            </a:extLst>
          </p:cNvPr>
          <p:cNvSpPr txBox="1"/>
          <p:nvPr/>
        </p:nvSpPr>
        <p:spPr>
          <a:xfrm>
            <a:off x="6601756" y="3994880"/>
            <a:ext cx="11429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6E8835-02B3-4A9D-91C2-7545817C90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83" y="849160"/>
            <a:ext cx="1934134" cy="1934134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775E190-44A1-428D-A972-74F590EFCDAC}"/>
              </a:ext>
            </a:extLst>
          </p:cNvPr>
          <p:cNvCxnSpPr>
            <a:cxnSpLocks/>
          </p:cNvCxnSpPr>
          <p:nvPr/>
        </p:nvCxnSpPr>
        <p:spPr bwMode="auto">
          <a:xfrm flipH="1">
            <a:off x="6026277" y="2072648"/>
            <a:ext cx="805413" cy="15063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0E88DA-393E-43C6-9FD8-D1CD62B7A575}"/>
              </a:ext>
            </a:extLst>
          </p:cNvPr>
          <p:cNvSpPr txBox="1"/>
          <p:nvPr/>
        </p:nvSpPr>
        <p:spPr>
          <a:xfrm>
            <a:off x="6525832" y="2377633"/>
            <a:ext cx="24404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2. Load subtitle from YouTube Data API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1C058C-9528-4562-A179-D9A03D5D476C}"/>
              </a:ext>
            </a:extLst>
          </p:cNvPr>
          <p:cNvSpPr txBox="1"/>
          <p:nvPr/>
        </p:nvSpPr>
        <p:spPr>
          <a:xfrm>
            <a:off x="1960776" y="2696788"/>
            <a:ext cx="25141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3. Sentence Boundary</a:t>
            </a:r>
          </a:p>
          <a:p>
            <a:pPr algn="ctr"/>
            <a:r>
              <a:rPr lang="en-US" altLang="ko-KR" dirty="0"/>
              <a:t>Detection 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8C80E28-C160-48EE-AFD2-6AE635F072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0" y="3984734"/>
            <a:ext cx="1811951" cy="181195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8E72932-3B84-4A33-A8AC-8020E9EA96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672539" y="4292541"/>
            <a:ext cx="2461537" cy="11598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258100-D70B-4BF9-B439-2D1ACD0E7E20}"/>
              </a:ext>
            </a:extLst>
          </p:cNvPr>
          <p:cNvSpPr txBox="1"/>
          <p:nvPr/>
        </p:nvSpPr>
        <p:spPr>
          <a:xfrm>
            <a:off x="666743" y="5597530"/>
            <a:ext cx="27334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Naver AI Service</a:t>
            </a:r>
          </a:p>
          <a:p>
            <a:pPr algn="ctr"/>
            <a:r>
              <a:rPr lang="en-US" altLang="ko-KR" dirty="0"/>
              <a:t>Papago NMT API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B12F7F-16EB-4E91-A734-7E9797EBBAE5}"/>
              </a:ext>
            </a:extLst>
          </p:cNvPr>
          <p:cNvSpPr txBox="1"/>
          <p:nvPr/>
        </p:nvSpPr>
        <p:spPr>
          <a:xfrm rot="20075037">
            <a:off x="2613416" y="4513057"/>
            <a:ext cx="24404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4. Translation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00C3660-6784-484F-880D-8CA5A31C085A}"/>
              </a:ext>
            </a:extLst>
          </p:cNvPr>
          <p:cNvSpPr/>
          <p:nvPr/>
        </p:nvSpPr>
        <p:spPr>
          <a:xfrm>
            <a:off x="1696825" y="1555423"/>
            <a:ext cx="2998551" cy="1934134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14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C393F7A9-C36A-465E-89D5-58E4463447EB}"/>
              </a:ext>
            </a:extLst>
          </p:cNvPr>
          <p:cNvSpPr txBox="1">
            <a:spLocks/>
          </p:cNvSpPr>
          <p:nvPr/>
        </p:nvSpPr>
        <p:spPr>
          <a:xfrm>
            <a:off x="661482" y="1456604"/>
            <a:ext cx="1251857" cy="261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800" dirty="0">
              <a:solidFill>
                <a:srgbClr val="00D53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E6017-C083-4E02-97FE-157BA9393DB2}"/>
              </a:ext>
            </a:extLst>
          </p:cNvPr>
          <p:cNvSpPr txBox="1"/>
          <p:nvPr/>
        </p:nvSpPr>
        <p:spPr>
          <a:xfrm>
            <a:off x="529999" y="284311"/>
            <a:ext cx="3841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어떻게 좋은 번역을 제공할까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630780-FBDF-4A35-938F-33022E801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839" y="3862887"/>
            <a:ext cx="945593" cy="945593"/>
          </a:xfrm>
          <a:prstGeom prst="rect">
            <a:avLst/>
          </a:prstGeom>
        </p:spPr>
      </p:pic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92A7C36-7B48-45BC-B935-7E1C47CA615E}"/>
              </a:ext>
            </a:extLst>
          </p:cNvPr>
          <p:cNvSpPr/>
          <p:nvPr/>
        </p:nvSpPr>
        <p:spPr>
          <a:xfrm>
            <a:off x="5190994" y="1107805"/>
            <a:ext cx="4389206" cy="916653"/>
          </a:xfrm>
          <a:prstGeom prst="round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it's sort of equivalent to just sort of a LASIK type of thing so this is in contrast to the the best fda-approved system which is like a Parkinson's deep brain stimulation a thing which would have on the order of 10 electrodes 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11">
            <a:extLst>
              <a:ext uri="{FF2B5EF4-FFF2-40B4-BE49-F238E27FC236}">
                <a16:creationId xmlns:a16="http://schemas.microsoft.com/office/drawing/2014/main" id="{22A23D70-78E0-4E37-9C54-9BF7F90009EF}"/>
              </a:ext>
            </a:extLst>
          </p:cNvPr>
          <p:cNvSpPr/>
          <p:nvPr/>
        </p:nvSpPr>
        <p:spPr>
          <a:xfrm>
            <a:off x="5190994" y="2460275"/>
            <a:ext cx="4389206" cy="916654"/>
          </a:xfrm>
          <a:prstGeom prst="round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단지 일종의 </a:t>
            </a:r>
            <a:r>
              <a:rPr lang="en-US" altLang="ko-KR" sz="1200" dirty="0"/>
              <a:t>LASIK </a:t>
            </a:r>
            <a:r>
              <a:rPr lang="ko-KR" altLang="en-US" sz="1200" dirty="0"/>
              <a:t>유형에 해당 그래서 이것과 대조되는 최고의 </a:t>
            </a:r>
            <a:r>
              <a:rPr lang="en-US" altLang="ko-KR" sz="1200" dirty="0"/>
              <a:t>FDA </a:t>
            </a:r>
            <a:r>
              <a:rPr lang="ko-KR" altLang="en-US" sz="1200" dirty="0"/>
              <a:t>승인 시스템 파킨슨의 깊은 뇌처럼 자극했을 것 </a:t>
            </a:r>
            <a:r>
              <a:rPr lang="en-US" altLang="ko-KR" sz="1200" dirty="0"/>
              <a:t>10 </a:t>
            </a:r>
            <a:r>
              <a:rPr lang="ko-KR" altLang="en-US" sz="1200" dirty="0"/>
              <a:t>전극의 순서로</a:t>
            </a:r>
          </a:p>
        </p:txBody>
      </p:sp>
      <p:sp>
        <p:nvSpPr>
          <p:cNvPr id="9" name="아래로 구부러진 화살표 12">
            <a:extLst>
              <a:ext uri="{FF2B5EF4-FFF2-40B4-BE49-F238E27FC236}">
                <a16:creationId xmlns:a16="http://schemas.microsoft.com/office/drawing/2014/main" id="{B621A398-45FA-45BE-A8E4-8253395E3C41}"/>
              </a:ext>
            </a:extLst>
          </p:cNvPr>
          <p:cNvSpPr/>
          <p:nvPr/>
        </p:nvSpPr>
        <p:spPr>
          <a:xfrm rot="5607328">
            <a:off x="9411949" y="1879976"/>
            <a:ext cx="1359877" cy="817238"/>
          </a:xfrm>
          <a:prstGeom prst="curved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폭발 2 13">
            <a:extLst>
              <a:ext uri="{FF2B5EF4-FFF2-40B4-BE49-F238E27FC236}">
                <a16:creationId xmlns:a16="http://schemas.microsoft.com/office/drawing/2014/main" id="{5991C10C-171F-4689-A95C-8BC9C4849AFC}"/>
              </a:ext>
            </a:extLst>
          </p:cNvPr>
          <p:cNvSpPr/>
          <p:nvPr/>
        </p:nvSpPr>
        <p:spPr>
          <a:xfrm>
            <a:off x="9935983" y="1553652"/>
            <a:ext cx="1663338" cy="116769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/>
              <a:t>부정확한 자동번역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ED3777-C65C-4EDB-A2DF-5D6A7ECF2615}"/>
              </a:ext>
            </a:extLst>
          </p:cNvPr>
          <p:cNvSpPr/>
          <p:nvPr/>
        </p:nvSpPr>
        <p:spPr>
          <a:xfrm>
            <a:off x="8606951" y="4279355"/>
            <a:ext cx="2924119" cy="1353313"/>
          </a:xfrm>
          <a:prstGeom prst="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이것은 일종의 </a:t>
            </a:r>
            <a:r>
              <a:rPr lang="en-US" altLang="ko-KR" sz="1200" dirty="0"/>
              <a:t>LASIK</a:t>
            </a:r>
            <a:r>
              <a:rPr lang="ko-KR" altLang="en-US" sz="1200" dirty="0"/>
              <a:t>형태에 해당하는 것으로</a:t>
            </a:r>
            <a:r>
              <a:rPr lang="en-US" altLang="ko-KR" sz="1200" dirty="0"/>
              <a:t>, </a:t>
            </a:r>
            <a:r>
              <a:rPr lang="ko-KR" altLang="en-US" sz="1200" dirty="0"/>
              <a:t>최고의 </a:t>
            </a:r>
            <a:r>
              <a:rPr lang="en-US" altLang="ko-KR" sz="1200" dirty="0"/>
              <a:t>FDA </a:t>
            </a:r>
            <a:r>
              <a:rPr lang="ko-KR" altLang="en-US" sz="1200" dirty="0"/>
              <a:t>승인 시스템과 대조적으로</a:t>
            </a:r>
            <a:r>
              <a:rPr lang="en-US" altLang="ko-KR" sz="1200" dirty="0"/>
              <a:t>, </a:t>
            </a:r>
            <a:r>
              <a:rPr lang="ko-KR" altLang="en-US" sz="1200" dirty="0"/>
              <a:t>파킨슨의 뇌 깊숙한 자극과 같은 것으로 </a:t>
            </a:r>
            <a:r>
              <a:rPr lang="en-US" altLang="ko-KR" sz="1200" dirty="0"/>
              <a:t>10</a:t>
            </a:r>
            <a:r>
              <a:rPr lang="ko-KR" altLang="en-US" sz="1200" dirty="0"/>
              <a:t>개의 전극의 순서로 진행된다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오른쪽 화살표 18">
            <a:extLst>
              <a:ext uri="{FF2B5EF4-FFF2-40B4-BE49-F238E27FC236}">
                <a16:creationId xmlns:a16="http://schemas.microsoft.com/office/drawing/2014/main" id="{309CD096-7A4C-4A8D-83A1-9FAFFDB8D95D}"/>
              </a:ext>
            </a:extLst>
          </p:cNvPr>
          <p:cNvSpPr/>
          <p:nvPr/>
        </p:nvSpPr>
        <p:spPr>
          <a:xfrm>
            <a:off x="3692186" y="4790140"/>
            <a:ext cx="679267" cy="531223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19">
            <a:extLst>
              <a:ext uri="{FF2B5EF4-FFF2-40B4-BE49-F238E27FC236}">
                <a16:creationId xmlns:a16="http://schemas.microsoft.com/office/drawing/2014/main" id="{C4D83FA6-A7B7-478F-B6D1-E7CBD8E59EA2}"/>
              </a:ext>
            </a:extLst>
          </p:cNvPr>
          <p:cNvSpPr/>
          <p:nvPr/>
        </p:nvSpPr>
        <p:spPr>
          <a:xfrm>
            <a:off x="7686002" y="4794763"/>
            <a:ext cx="679267" cy="531223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27B804-738C-4C05-A8B7-793638DADA3A}"/>
              </a:ext>
            </a:extLst>
          </p:cNvPr>
          <p:cNvSpPr/>
          <p:nvPr/>
        </p:nvSpPr>
        <p:spPr>
          <a:xfrm>
            <a:off x="4520202" y="4274956"/>
            <a:ext cx="2924119" cy="1357712"/>
          </a:xfrm>
          <a:prstGeom prst="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sort of equivalent to just sort of a LASIK type of thing,  so this is,  in contrast to the the best fda-approved system,  which is like a Parkinson's deep brain stimulation,  a thing which would have on the order of 10 electrodes.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:a16="http://schemas.microsoft.com/office/drawing/2014/main" id="{712433C6-1A85-4FA8-A09E-4193701F9D7D}"/>
              </a:ext>
            </a:extLst>
          </p:cNvPr>
          <p:cNvSpPr/>
          <p:nvPr/>
        </p:nvSpPr>
        <p:spPr>
          <a:xfrm>
            <a:off x="5369225" y="933104"/>
            <a:ext cx="1357252" cy="267030"/>
          </a:xfrm>
          <a:prstGeom prst="round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Youtube </a:t>
            </a:r>
            <a:r>
              <a:rPr lang="ko-KR" altLang="en-US" sz="1050" dirty="0"/>
              <a:t>원문 자막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FC026C-0583-474F-978E-AFC246B0E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222" y="3799807"/>
            <a:ext cx="509194" cy="5275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678305-B2E8-4454-A037-5624FED1D670}"/>
              </a:ext>
            </a:extLst>
          </p:cNvPr>
          <p:cNvSpPr txBox="1"/>
          <p:nvPr/>
        </p:nvSpPr>
        <p:spPr>
          <a:xfrm>
            <a:off x="3450504" y="4316476"/>
            <a:ext cx="1162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Sentence Boundary Detection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468D2A-2708-4493-836C-E3AEBBB2C0D7}"/>
              </a:ext>
            </a:extLst>
          </p:cNvPr>
          <p:cNvSpPr/>
          <p:nvPr/>
        </p:nvSpPr>
        <p:spPr>
          <a:xfrm>
            <a:off x="4520203" y="4045965"/>
            <a:ext cx="928844" cy="227182"/>
          </a:xfrm>
          <a:prstGeom prst="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전처리된 자막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7B1D83-59D5-4A14-B348-63CD78ECE859}"/>
              </a:ext>
            </a:extLst>
          </p:cNvPr>
          <p:cNvSpPr/>
          <p:nvPr/>
        </p:nvSpPr>
        <p:spPr>
          <a:xfrm>
            <a:off x="8603688" y="4097968"/>
            <a:ext cx="863700" cy="180351"/>
          </a:xfrm>
          <a:prstGeom prst="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파파고 번역</a:t>
            </a:r>
          </a:p>
        </p:txBody>
      </p:sp>
      <p:sp>
        <p:nvSpPr>
          <p:cNvPr id="20" name="위로 구부러진 화살표 36">
            <a:extLst>
              <a:ext uri="{FF2B5EF4-FFF2-40B4-BE49-F238E27FC236}">
                <a16:creationId xmlns:a16="http://schemas.microsoft.com/office/drawing/2014/main" id="{11F899A8-26E6-40CF-BE7F-C03EA084EFBE}"/>
              </a:ext>
            </a:extLst>
          </p:cNvPr>
          <p:cNvSpPr/>
          <p:nvPr/>
        </p:nvSpPr>
        <p:spPr>
          <a:xfrm>
            <a:off x="3543301" y="5678105"/>
            <a:ext cx="5063650" cy="430576"/>
          </a:xfrm>
          <a:prstGeom prst="curvedUpArrow">
            <a:avLst>
              <a:gd name="adj1" fmla="val 63800"/>
              <a:gd name="adj2" fmla="val 14491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폭발 2 37">
            <a:extLst>
              <a:ext uri="{FF2B5EF4-FFF2-40B4-BE49-F238E27FC236}">
                <a16:creationId xmlns:a16="http://schemas.microsoft.com/office/drawing/2014/main" id="{A4944EA4-72D3-46BA-91F6-A7BF6CC2F007}"/>
              </a:ext>
            </a:extLst>
          </p:cNvPr>
          <p:cNvSpPr/>
          <p:nvPr/>
        </p:nvSpPr>
        <p:spPr>
          <a:xfrm>
            <a:off x="4895856" y="5579494"/>
            <a:ext cx="2358539" cy="9926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고품질</a:t>
            </a:r>
            <a:endParaRPr lang="en-US" altLang="ko-KR" dirty="0"/>
          </a:p>
          <a:p>
            <a:pPr algn="ctr"/>
            <a:r>
              <a:rPr lang="ko-KR" altLang="en-US" dirty="0"/>
              <a:t>번역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3CC793-5289-4AA6-9D12-939C6629988E}"/>
              </a:ext>
            </a:extLst>
          </p:cNvPr>
          <p:cNvSpPr/>
          <p:nvPr/>
        </p:nvSpPr>
        <p:spPr>
          <a:xfrm>
            <a:off x="531464" y="4245237"/>
            <a:ext cx="2924119" cy="1357712"/>
          </a:xfrm>
          <a:prstGeom prst="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it's sort of equivalent to just sort of a LASIK type of thing so this is in contrast to the the best fda-approved system which is like a Parkinson's deep brain stimulation a thing which would have on the order of 10 electrodes 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6663C2-E601-4AB0-B54D-023C3F7366A7}"/>
              </a:ext>
            </a:extLst>
          </p:cNvPr>
          <p:cNvSpPr/>
          <p:nvPr/>
        </p:nvSpPr>
        <p:spPr>
          <a:xfrm>
            <a:off x="531464" y="4045965"/>
            <a:ext cx="825946" cy="197463"/>
          </a:xfrm>
          <a:prstGeom prst="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원문 자막</a:t>
            </a:r>
          </a:p>
        </p:txBody>
      </p:sp>
      <p:pic>
        <p:nvPicPr>
          <p:cNvPr id="24" name="Picture 4" descr="https://kin-phinf.pstatic.net/20160619_288/14663359095150SUE1_JPEG/69187_61025_348.jpg">
            <a:extLst>
              <a:ext uri="{FF2B5EF4-FFF2-40B4-BE49-F238E27FC236}">
                <a16:creationId xmlns:a16="http://schemas.microsoft.com/office/drawing/2014/main" id="{08D59850-A5B8-4DFA-B063-97AFB9D5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021" y="2901528"/>
            <a:ext cx="1073358" cy="808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69187_61029_354.jpg (498×375)">
            <a:extLst>
              <a:ext uri="{FF2B5EF4-FFF2-40B4-BE49-F238E27FC236}">
                <a16:creationId xmlns:a16="http://schemas.microsoft.com/office/drawing/2014/main" id="{FDC1BC62-EA30-4C86-BDCF-88ED2F51A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021" y="5366848"/>
            <a:ext cx="1073358" cy="808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269A92D-6638-4B48-BED8-6092F6B2F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000" y="905005"/>
            <a:ext cx="4389206" cy="2471924"/>
          </a:xfrm>
          <a:prstGeom prst="rect">
            <a:avLst/>
          </a:prstGeom>
        </p:spPr>
      </p:pic>
      <p:sp>
        <p:nvSpPr>
          <p:cNvPr id="27" name="모서리가 둥근 직사각형 30">
            <a:extLst>
              <a:ext uri="{FF2B5EF4-FFF2-40B4-BE49-F238E27FC236}">
                <a16:creationId xmlns:a16="http://schemas.microsoft.com/office/drawing/2014/main" id="{2EB1E7BC-9993-42E8-83E1-3478D56CCEDF}"/>
              </a:ext>
            </a:extLst>
          </p:cNvPr>
          <p:cNvSpPr/>
          <p:nvPr/>
        </p:nvSpPr>
        <p:spPr>
          <a:xfrm>
            <a:off x="5369225" y="2299614"/>
            <a:ext cx="1357252" cy="267030"/>
          </a:xfrm>
          <a:prstGeom prst="roundRect">
            <a:avLst/>
          </a:prstGeom>
          <a:ln>
            <a:solidFill>
              <a:srgbClr val="3FD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Youtube </a:t>
            </a:r>
            <a:r>
              <a:rPr lang="ko-KR" altLang="en-US" sz="1050" dirty="0"/>
              <a:t>원문 자막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A1EE262-D9FF-450B-9455-FE47C86274C9}"/>
              </a:ext>
            </a:extLst>
          </p:cNvPr>
          <p:cNvCxnSpPr/>
          <p:nvPr/>
        </p:nvCxnSpPr>
        <p:spPr>
          <a:xfrm flipV="1">
            <a:off x="5962052" y="4548240"/>
            <a:ext cx="57150" cy="1116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E5E2D9F-F71C-4124-AA16-7A059817CFE6}"/>
              </a:ext>
            </a:extLst>
          </p:cNvPr>
          <p:cNvCxnSpPr/>
          <p:nvPr/>
        </p:nvCxnSpPr>
        <p:spPr>
          <a:xfrm flipV="1">
            <a:off x="6682606" y="4546346"/>
            <a:ext cx="57150" cy="1116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C60739-FA49-4E8F-8A9C-952D12B205BE}"/>
              </a:ext>
            </a:extLst>
          </p:cNvPr>
          <p:cNvCxnSpPr/>
          <p:nvPr/>
        </p:nvCxnSpPr>
        <p:spPr>
          <a:xfrm flipV="1">
            <a:off x="5133844" y="4921599"/>
            <a:ext cx="57150" cy="1116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232897-3916-47D8-9BF9-0A729B4C8FDB}"/>
              </a:ext>
            </a:extLst>
          </p:cNvPr>
          <p:cNvCxnSpPr/>
          <p:nvPr/>
        </p:nvCxnSpPr>
        <p:spPr>
          <a:xfrm flipV="1">
            <a:off x="6149844" y="5094529"/>
            <a:ext cx="57150" cy="1116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D2B6EDF-5F74-4AFC-B9ED-5D894C88764B}"/>
              </a:ext>
            </a:extLst>
          </p:cNvPr>
          <p:cNvSpPr txBox="1"/>
          <p:nvPr/>
        </p:nvSpPr>
        <p:spPr>
          <a:xfrm>
            <a:off x="9745697" y="3964973"/>
            <a:ext cx="1867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의역되어 이해하기 쉽다</a:t>
            </a:r>
            <a:r>
              <a:rPr lang="en-US" altLang="ko-KR" sz="1200" dirty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33" name="그림 32" descr="check-square (1).png">
            <a:extLst>
              <a:ext uri="{FF2B5EF4-FFF2-40B4-BE49-F238E27FC236}">
                <a16:creationId xmlns:a16="http://schemas.microsoft.com/office/drawing/2014/main" id="{5134E227-04FC-4BE6-B0D8-0BD493FE0C9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49321" y="3959047"/>
            <a:ext cx="267728" cy="2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2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85DE2931-D585-418F-BE49-E501CF0064DA}"/>
              </a:ext>
            </a:extLst>
          </p:cNvPr>
          <p:cNvSpPr txBox="1">
            <a:spLocks/>
          </p:cNvSpPr>
          <p:nvPr/>
        </p:nvSpPr>
        <p:spPr>
          <a:xfrm>
            <a:off x="661482" y="1597925"/>
            <a:ext cx="1251857" cy="261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800" dirty="0">
              <a:solidFill>
                <a:srgbClr val="00D53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F127C-E2CA-483C-B44F-EADAA5A0B8E0}"/>
              </a:ext>
            </a:extLst>
          </p:cNvPr>
          <p:cNvSpPr txBox="1"/>
          <p:nvPr/>
        </p:nvSpPr>
        <p:spPr>
          <a:xfrm>
            <a:off x="472805" y="574981"/>
            <a:ext cx="2497016" cy="378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번역 기능 상세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54BA01-E17F-4EF1-8B6C-FE32B968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9" y="1586825"/>
            <a:ext cx="2815953" cy="4382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0DF35-3B2D-40D1-9B7E-505EBEC0BDF3}"/>
              </a:ext>
            </a:extLst>
          </p:cNvPr>
          <p:cNvSpPr txBox="1"/>
          <p:nvPr/>
        </p:nvSpPr>
        <p:spPr>
          <a:xfrm>
            <a:off x="418279" y="1205968"/>
            <a:ext cx="20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Caption file(input)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0D859C-762C-4FB5-A4EE-653522853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99" y="652737"/>
            <a:ext cx="638590" cy="638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B98A48-6208-4226-9A1E-ADFA72A574EB}"/>
              </a:ext>
            </a:extLst>
          </p:cNvPr>
          <p:cNvSpPr txBox="1"/>
          <p:nvPr/>
        </p:nvSpPr>
        <p:spPr>
          <a:xfrm>
            <a:off x="5471258" y="1381566"/>
            <a:ext cx="27334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/>
              <a:t>Sentence Boundary</a:t>
            </a:r>
          </a:p>
          <a:p>
            <a:pPr algn="ctr"/>
            <a:r>
              <a:rPr lang="en-US" altLang="ko-KR" sz="1400" dirty="0"/>
              <a:t>Detection(SBD)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A649E1-E231-43E9-822C-3F5A47002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544" y="2111685"/>
            <a:ext cx="1265056" cy="1265056"/>
          </a:xfrm>
          <a:prstGeom prst="rect">
            <a:avLst/>
          </a:prstGeom>
        </p:spPr>
      </p:pic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AD519F8A-02F6-4E26-8537-CD818FF9290F}"/>
              </a:ext>
            </a:extLst>
          </p:cNvPr>
          <p:cNvSpPr/>
          <p:nvPr/>
        </p:nvSpPr>
        <p:spPr>
          <a:xfrm>
            <a:off x="4014910" y="2427787"/>
            <a:ext cx="1458410" cy="6134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Input a line </a:t>
            </a:r>
          </a:p>
          <a:p>
            <a:pPr algn="ctr"/>
            <a:r>
              <a:rPr lang="en-US" altLang="ko-KR" sz="1400" dirty="0"/>
              <a:t>to SBD</a:t>
            </a:r>
            <a:endParaRPr lang="ko-KR" altLang="en-US" sz="1400" dirty="0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46CF7717-BDFF-4F57-BEA7-8084163B53B4}"/>
              </a:ext>
            </a:extLst>
          </p:cNvPr>
          <p:cNvSpPr/>
          <p:nvPr/>
        </p:nvSpPr>
        <p:spPr>
          <a:xfrm>
            <a:off x="8242830" y="2437483"/>
            <a:ext cx="1458410" cy="6134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Extract time and Sentence</a:t>
            </a:r>
            <a:endParaRPr lang="ko-KR" altLang="en-US" sz="1400" dirty="0"/>
          </a:p>
        </p:txBody>
      </p:sp>
      <p:sp>
        <p:nvSpPr>
          <p:cNvPr id="13" name="모서리가 둥근 직사각형 21">
            <a:extLst>
              <a:ext uri="{FF2B5EF4-FFF2-40B4-BE49-F238E27FC236}">
                <a16:creationId xmlns:a16="http://schemas.microsoft.com/office/drawing/2014/main" id="{871E9EB0-A364-4012-AB0C-DC2CAAE6010E}"/>
              </a:ext>
            </a:extLst>
          </p:cNvPr>
          <p:cNvSpPr/>
          <p:nvPr/>
        </p:nvSpPr>
        <p:spPr>
          <a:xfrm>
            <a:off x="6108549" y="3684014"/>
            <a:ext cx="1458410" cy="6134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Concate </a:t>
            </a:r>
          </a:p>
          <a:p>
            <a:pPr algn="ctr"/>
            <a:r>
              <a:rPr lang="en-US" altLang="ko-KR" sz="1400" dirty="0"/>
              <a:t>a next line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645C741-9018-457A-866B-5FD553B143D5}"/>
              </a:ext>
            </a:extLst>
          </p:cNvPr>
          <p:cNvCxnSpPr>
            <a:stCxn id="27" idx="3"/>
            <a:endCxn id="12" idx="1"/>
          </p:cNvCxnSpPr>
          <p:nvPr/>
        </p:nvCxnSpPr>
        <p:spPr>
          <a:xfrm>
            <a:off x="7734792" y="2744213"/>
            <a:ext cx="50803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147FF16-6F62-4E1B-94F5-EC3808614B02}"/>
              </a:ext>
            </a:extLst>
          </p:cNvPr>
          <p:cNvCxnSpPr>
            <a:stCxn id="27" idx="2"/>
            <a:endCxn id="13" idx="0"/>
          </p:cNvCxnSpPr>
          <p:nvPr/>
        </p:nvCxnSpPr>
        <p:spPr>
          <a:xfrm>
            <a:off x="6837754" y="3130129"/>
            <a:ext cx="0" cy="55388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꺾인 연결선 29">
            <a:extLst>
              <a:ext uri="{FF2B5EF4-FFF2-40B4-BE49-F238E27FC236}">
                <a16:creationId xmlns:a16="http://schemas.microsoft.com/office/drawing/2014/main" id="{7B04B8B7-7CFF-4072-A3AF-759F06BC65A1}"/>
              </a:ext>
            </a:extLst>
          </p:cNvPr>
          <p:cNvCxnSpPr>
            <a:stCxn id="13" idx="1"/>
          </p:cNvCxnSpPr>
          <p:nvPr/>
        </p:nvCxnSpPr>
        <p:spPr>
          <a:xfrm rot="10800000">
            <a:off x="4744115" y="3041246"/>
            <a:ext cx="1364434" cy="949498"/>
          </a:xfrm>
          <a:prstGeom prst="bentConnector2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8D962D5-8BC5-4EA1-84A2-717F82448AB6}"/>
              </a:ext>
            </a:extLst>
          </p:cNvPr>
          <p:cNvCxnSpPr>
            <a:stCxn id="12" idx="3"/>
          </p:cNvCxnSpPr>
          <p:nvPr/>
        </p:nvCxnSpPr>
        <p:spPr>
          <a:xfrm>
            <a:off x="9701240" y="2744213"/>
            <a:ext cx="6923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2DBD3E2-A672-4F34-8322-FCDA01690AAB}"/>
              </a:ext>
            </a:extLst>
          </p:cNvPr>
          <p:cNvCxnSpPr>
            <a:stCxn id="9" idx="2"/>
            <a:endCxn id="27" idx="0"/>
          </p:cNvCxnSpPr>
          <p:nvPr/>
        </p:nvCxnSpPr>
        <p:spPr>
          <a:xfrm flipH="1">
            <a:off x="6837754" y="1904786"/>
            <a:ext cx="240" cy="45351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꺾인 연결선 35">
            <a:extLst>
              <a:ext uri="{FF2B5EF4-FFF2-40B4-BE49-F238E27FC236}">
                <a16:creationId xmlns:a16="http://schemas.microsoft.com/office/drawing/2014/main" id="{2B069DA2-3E03-4C53-BD88-006E06190FC1}"/>
              </a:ext>
            </a:extLst>
          </p:cNvPr>
          <p:cNvCxnSpPr>
            <a:stCxn id="11" idx="0"/>
            <a:endCxn id="9" idx="1"/>
          </p:cNvCxnSpPr>
          <p:nvPr/>
        </p:nvCxnSpPr>
        <p:spPr>
          <a:xfrm rot="5400000" flipH="1" flipV="1">
            <a:off x="4715381" y="1671911"/>
            <a:ext cx="784611" cy="727143"/>
          </a:xfrm>
          <a:prstGeom prst="bentConnector2">
            <a:avLst/>
          </a:prstGeom>
          <a:ln>
            <a:headEnd w="lg" len="lg"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오른쪽 화살표 37">
            <a:extLst>
              <a:ext uri="{FF2B5EF4-FFF2-40B4-BE49-F238E27FC236}">
                <a16:creationId xmlns:a16="http://schemas.microsoft.com/office/drawing/2014/main" id="{279D903D-2341-4039-9D1E-9C5A5DF82C75}"/>
              </a:ext>
            </a:extLst>
          </p:cNvPr>
          <p:cNvSpPr/>
          <p:nvPr/>
        </p:nvSpPr>
        <p:spPr>
          <a:xfrm>
            <a:off x="3200694" y="2470822"/>
            <a:ext cx="612356" cy="521873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3">
            <a:extLst>
              <a:ext uri="{FF2B5EF4-FFF2-40B4-BE49-F238E27FC236}">
                <a16:creationId xmlns:a16="http://schemas.microsoft.com/office/drawing/2014/main" id="{46A09638-85F1-4A82-BCC5-3BE85259336E}"/>
              </a:ext>
            </a:extLst>
          </p:cNvPr>
          <p:cNvSpPr/>
          <p:nvPr/>
        </p:nvSpPr>
        <p:spPr>
          <a:xfrm>
            <a:off x="3630017" y="4851358"/>
            <a:ext cx="3078866" cy="13079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자막 파일에서 어디까지 문장이고 그 문장의 싱크를 알 수 없습니다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2" name="모서리가 둥근 직사각형 24">
            <a:extLst>
              <a:ext uri="{FF2B5EF4-FFF2-40B4-BE49-F238E27FC236}">
                <a16:creationId xmlns:a16="http://schemas.microsoft.com/office/drawing/2014/main" id="{C224DC0A-B4D9-4463-A912-1B569D2B151E}"/>
              </a:ext>
            </a:extLst>
          </p:cNvPr>
          <p:cNvSpPr/>
          <p:nvPr/>
        </p:nvSpPr>
        <p:spPr>
          <a:xfrm>
            <a:off x="8165672" y="4851358"/>
            <a:ext cx="3078866" cy="1307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위의 </a:t>
            </a:r>
            <a:r>
              <a:rPr lang="en-US" altLang="ko-KR" sz="1600" u="sng" dirty="0"/>
              <a:t>SBD </a:t>
            </a:r>
            <a:r>
              <a:rPr lang="ko-KR" altLang="en-US" sz="1600" u="sng" dirty="0"/>
              <a:t>알고리즘</a:t>
            </a:r>
            <a:r>
              <a:rPr lang="ko-KR" altLang="en-US" sz="1600" dirty="0"/>
              <a:t>으로 자막에서 문장과 싱크를 추출하여 </a:t>
            </a:r>
            <a:r>
              <a:rPr lang="ko-KR" altLang="en-US" sz="1600" u="sng" dirty="0"/>
              <a:t>자연스러운 의역 자막</a:t>
            </a:r>
            <a:r>
              <a:rPr lang="ko-KR" altLang="en-US" sz="1600" dirty="0"/>
              <a:t>을 생성할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3" name="오른쪽 화살표 26">
            <a:extLst>
              <a:ext uri="{FF2B5EF4-FFF2-40B4-BE49-F238E27FC236}">
                <a16:creationId xmlns:a16="http://schemas.microsoft.com/office/drawing/2014/main" id="{C7EF4F32-67C3-46B8-B66C-11F34FE2774C}"/>
              </a:ext>
            </a:extLst>
          </p:cNvPr>
          <p:cNvSpPr/>
          <p:nvPr/>
        </p:nvSpPr>
        <p:spPr>
          <a:xfrm>
            <a:off x="7072675" y="5193131"/>
            <a:ext cx="729205" cy="521873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8">
            <a:extLst>
              <a:ext uri="{FF2B5EF4-FFF2-40B4-BE49-F238E27FC236}">
                <a16:creationId xmlns:a16="http://schemas.microsoft.com/office/drawing/2014/main" id="{B628BB96-5D01-4347-835B-6EC04393E8C1}"/>
              </a:ext>
            </a:extLst>
          </p:cNvPr>
          <p:cNvSpPr/>
          <p:nvPr/>
        </p:nvSpPr>
        <p:spPr>
          <a:xfrm>
            <a:off x="3811675" y="4743435"/>
            <a:ext cx="874519" cy="207580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문제</a:t>
            </a:r>
          </a:p>
        </p:txBody>
      </p:sp>
      <p:sp>
        <p:nvSpPr>
          <p:cNvPr id="25" name="모서리가 둥근 직사각형 30">
            <a:extLst>
              <a:ext uri="{FF2B5EF4-FFF2-40B4-BE49-F238E27FC236}">
                <a16:creationId xmlns:a16="http://schemas.microsoft.com/office/drawing/2014/main" id="{C265033C-6046-4C4D-88D4-52268A90EBA7}"/>
              </a:ext>
            </a:extLst>
          </p:cNvPr>
          <p:cNvSpPr/>
          <p:nvPr/>
        </p:nvSpPr>
        <p:spPr>
          <a:xfrm>
            <a:off x="8402319" y="4736887"/>
            <a:ext cx="874519" cy="20758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해결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24B7E9-4C9A-4412-AE45-68006A9792CC}"/>
              </a:ext>
            </a:extLst>
          </p:cNvPr>
          <p:cNvGrpSpPr/>
          <p:nvPr/>
        </p:nvGrpSpPr>
        <p:grpSpPr>
          <a:xfrm>
            <a:off x="5940716" y="2358297"/>
            <a:ext cx="1794076" cy="771832"/>
            <a:chOff x="5940716" y="2358297"/>
            <a:chExt cx="1794076" cy="771832"/>
          </a:xfrm>
        </p:grpSpPr>
        <p:sp>
          <p:nvSpPr>
            <p:cNvPr id="27" name="순서도: 판단 26">
              <a:extLst>
                <a:ext uri="{FF2B5EF4-FFF2-40B4-BE49-F238E27FC236}">
                  <a16:creationId xmlns:a16="http://schemas.microsoft.com/office/drawing/2014/main" id="{5EF4376E-39B5-428D-BC01-8B156AB4198A}"/>
                </a:ext>
              </a:extLst>
            </p:cNvPr>
            <p:cNvSpPr/>
            <p:nvPr/>
          </p:nvSpPr>
          <p:spPr>
            <a:xfrm>
              <a:off x="5940716" y="2358297"/>
              <a:ext cx="1794076" cy="771832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E539A8-B331-4DB2-A6A9-AC22899D15D4}"/>
                </a:ext>
              </a:extLst>
            </p:cNvPr>
            <p:cNvSpPr txBox="1"/>
            <p:nvPr/>
          </p:nvSpPr>
          <p:spPr>
            <a:xfrm>
              <a:off x="6050915" y="2566113"/>
              <a:ext cx="1574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Sentence &gt;1</a:t>
              </a:r>
              <a:endParaRPr lang="ko-KR" altLang="en-US" sz="14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AD53F7-DA1D-4210-8566-9DAF957A7692}"/>
              </a:ext>
            </a:extLst>
          </p:cNvPr>
          <p:cNvSpPr txBox="1"/>
          <p:nvPr/>
        </p:nvSpPr>
        <p:spPr>
          <a:xfrm>
            <a:off x="7553446" y="2437483"/>
            <a:ext cx="74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True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C59693-FB1A-493E-B677-4739DC8AB858}"/>
              </a:ext>
            </a:extLst>
          </p:cNvPr>
          <p:cNvSpPr txBox="1"/>
          <p:nvPr/>
        </p:nvSpPr>
        <p:spPr>
          <a:xfrm>
            <a:off x="6815091" y="3207114"/>
            <a:ext cx="74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False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790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TS_demo2">
            <a:hlinkClick r:id="" action="ppaction://media"/>
            <a:extLst>
              <a:ext uri="{FF2B5EF4-FFF2-40B4-BE49-F238E27FC236}">
                <a16:creationId xmlns:a16="http://schemas.microsoft.com/office/drawing/2014/main" id="{A57627F5-CC66-4C39-BAC3-937A6B174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EE6017-C083-4E02-97FE-157BA9393DB2}"/>
              </a:ext>
            </a:extLst>
          </p:cNvPr>
          <p:cNvSpPr txBox="1"/>
          <p:nvPr/>
        </p:nvSpPr>
        <p:spPr>
          <a:xfrm>
            <a:off x="530000" y="284311"/>
            <a:ext cx="249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백앤드</a:t>
            </a:r>
            <a:r>
              <a:rPr lang="ko-KR" altLang="en-US" sz="2000" dirty="0"/>
              <a:t> 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CC0DB-7EB8-4AE3-99BE-13B3712FCC27}"/>
              </a:ext>
            </a:extLst>
          </p:cNvPr>
          <p:cNvSpPr txBox="1"/>
          <p:nvPr/>
        </p:nvSpPr>
        <p:spPr>
          <a:xfrm>
            <a:off x="2545850" y="1179546"/>
            <a:ext cx="733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너무 느린 </a:t>
            </a:r>
            <a:r>
              <a:rPr lang="en-US" altLang="ko-KR" sz="2800" dirty="0"/>
              <a:t>Sentence Boundary Detection….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D9204-598E-4DA4-823B-25E06CCDC387}"/>
              </a:ext>
            </a:extLst>
          </p:cNvPr>
          <p:cNvSpPr txBox="1"/>
          <p:nvPr/>
        </p:nvSpPr>
        <p:spPr>
          <a:xfrm>
            <a:off x="2102158" y="2128413"/>
            <a:ext cx="821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블록단위 처리로 먼저 처리된 데이터를 보여주자</a:t>
            </a:r>
            <a:r>
              <a:rPr lang="en-US" altLang="ko-KR" sz="2800" dirty="0"/>
              <a:t>!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1598BF8C-19DA-4923-ABB1-7CCEED7B3DB0}"/>
              </a:ext>
            </a:extLst>
          </p:cNvPr>
          <p:cNvSpPr/>
          <p:nvPr/>
        </p:nvSpPr>
        <p:spPr>
          <a:xfrm>
            <a:off x="5758027" y="1724397"/>
            <a:ext cx="906087" cy="3823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E100D9E-D863-46FD-A0E2-9BDBBD3FC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27" y="3525252"/>
            <a:ext cx="916431" cy="8730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4D3376-A7A0-44D5-9575-E13354EF9F2B}"/>
              </a:ext>
            </a:extLst>
          </p:cNvPr>
          <p:cNvSpPr/>
          <p:nvPr/>
        </p:nvSpPr>
        <p:spPr>
          <a:xfrm>
            <a:off x="350236" y="3586636"/>
            <a:ext cx="1716006" cy="22910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F2BE3C-5FF1-4B12-9A07-A0A08C179BF9}"/>
              </a:ext>
            </a:extLst>
          </p:cNvPr>
          <p:cNvSpPr/>
          <p:nvPr/>
        </p:nvSpPr>
        <p:spPr>
          <a:xfrm>
            <a:off x="469129" y="3674902"/>
            <a:ext cx="1484324" cy="268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자막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56A42A-C9EF-41D0-BF73-984F2D073948}"/>
              </a:ext>
            </a:extLst>
          </p:cNvPr>
          <p:cNvSpPr/>
          <p:nvPr/>
        </p:nvSpPr>
        <p:spPr>
          <a:xfrm>
            <a:off x="469129" y="4044599"/>
            <a:ext cx="1484324" cy="268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자막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FBE7F3-4DD6-4F08-832D-BA9499961459}"/>
              </a:ext>
            </a:extLst>
          </p:cNvPr>
          <p:cNvSpPr/>
          <p:nvPr/>
        </p:nvSpPr>
        <p:spPr>
          <a:xfrm>
            <a:off x="469129" y="4415574"/>
            <a:ext cx="1484324" cy="268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자막</a:t>
            </a: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FF9832-71D5-422D-B04C-49C6C0BEE088}"/>
              </a:ext>
            </a:extLst>
          </p:cNvPr>
          <p:cNvSpPr/>
          <p:nvPr/>
        </p:nvSpPr>
        <p:spPr>
          <a:xfrm>
            <a:off x="466077" y="4786549"/>
            <a:ext cx="1484324" cy="268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자막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6F3EC3-1F43-4D1A-9DFF-C0A79189E178}"/>
              </a:ext>
            </a:extLst>
          </p:cNvPr>
          <p:cNvSpPr/>
          <p:nvPr/>
        </p:nvSpPr>
        <p:spPr>
          <a:xfrm>
            <a:off x="466077" y="5143454"/>
            <a:ext cx="1484324" cy="268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자막</a:t>
            </a: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FD0D8A3-B2F9-432D-81F5-64B000A82181}"/>
              </a:ext>
            </a:extLst>
          </p:cNvPr>
          <p:cNvSpPr/>
          <p:nvPr/>
        </p:nvSpPr>
        <p:spPr>
          <a:xfrm>
            <a:off x="1167643" y="5500359"/>
            <a:ext cx="81190" cy="7735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0FDB28-B81A-4696-824F-8DA3079CA745}"/>
              </a:ext>
            </a:extLst>
          </p:cNvPr>
          <p:cNvSpPr/>
          <p:nvPr/>
        </p:nvSpPr>
        <p:spPr>
          <a:xfrm>
            <a:off x="1170328" y="5641074"/>
            <a:ext cx="81190" cy="7735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E2DBB-B6A2-478A-9AAD-EA641AC97231}"/>
              </a:ext>
            </a:extLst>
          </p:cNvPr>
          <p:cNvCxnSpPr>
            <a:cxnSpLocks/>
          </p:cNvCxnSpPr>
          <p:nvPr/>
        </p:nvCxnSpPr>
        <p:spPr>
          <a:xfrm>
            <a:off x="1950400" y="3797708"/>
            <a:ext cx="9387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678DBF2-F210-4738-B317-FFE121D7E544}"/>
              </a:ext>
            </a:extLst>
          </p:cNvPr>
          <p:cNvCxnSpPr>
            <a:cxnSpLocks/>
          </p:cNvCxnSpPr>
          <p:nvPr/>
        </p:nvCxnSpPr>
        <p:spPr>
          <a:xfrm>
            <a:off x="1950400" y="4203772"/>
            <a:ext cx="9387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443ADB-2853-4C08-AA45-AAB89744D291}"/>
              </a:ext>
            </a:extLst>
          </p:cNvPr>
          <p:cNvCxnSpPr>
            <a:cxnSpLocks/>
          </p:cNvCxnSpPr>
          <p:nvPr/>
        </p:nvCxnSpPr>
        <p:spPr>
          <a:xfrm>
            <a:off x="1950400" y="4553550"/>
            <a:ext cx="9387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C8EBC51-E36E-42B1-9BAD-0799299F40E5}"/>
              </a:ext>
            </a:extLst>
          </p:cNvPr>
          <p:cNvCxnSpPr>
            <a:cxnSpLocks/>
          </p:cNvCxnSpPr>
          <p:nvPr/>
        </p:nvCxnSpPr>
        <p:spPr>
          <a:xfrm>
            <a:off x="1950400" y="4933479"/>
            <a:ext cx="9387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42E4C0-A6EF-4951-91E2-0E3579272041}"/>
              </a:ext>
            </a:extLst>
          </p:cNvPr>
          <p:cNvCxnSpPr>
            <a:cxnSpLocks/>
          </p:cNvCxnSpPr>
          <p:nvPr/>
        </p:nvCxnSpPr>
        <p:spPr>
          <a:xfrm>
            <a:off x="1950400" y="5283256"/>
            <a:ext cx="9387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E8FF2B-8406-4E2B-B1A2-6E4335F780A1}"/>
              </a:ext>
            </a:extLst>
          </p:cNvPr>
          <p:cNvSpPr/>
          <p:nvPr/>
        </p:nvSpPr>
        <p:spPr>
          <a:xfrm>
            <a:off x="2883650" y="3538663"/>
            <a:ext cx="1588905" cy="22910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Sentence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Boundary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Detection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(String only)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8D7699-1A59-499E-8139-0DA46D3A207A}"/>
              </a:ext>
            </a:extLst>
          </p:cNvPr>
          <p:cNvSpPr/>
          <p:nvPr/>
        </p:nvSpPr>
        <p:spPr>
          <a:xfrm>
            <a:off x="5284191" y="3525253"/>
            <a:ext cx="1588906" cy="22910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원본 자막과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SBD </a:t>
            </a:r>
            <a:r>
              <a:rPr lang="ko-KR" altLang="en-US" sz="1400" dirty="0">
                <a:solidFill>
                  <a:schemeClr val="bg1"/>
                </a:solidFill>
              </a:rPr>
              <a:t>문자열의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매칭 알고리즘을 통해 </a:t>
            </a:r>
            <a:r>
              <a:rPr lang="en-US" altLang="ko-KR" sz="1400" dirty="0">
                <a:solidFill>
                  <a:schemeClr val="bg1"/>
                </a:solidFill>
              </a:rPr>
              <a:t>SBD</a:t>
            </a:r>
            <a:r>
              <a:rPr lang="ko-KR" altLang="en-US" sz="1400" dirty="0">
                <a:solidFill>
                  <a:schemeClr val="bg1"/>
                </a:solidFill>
              </a:rPr>
              <a:t>된 자막파일을 얻음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15A1887-9512-41D9-A4B0-A7ED0661B6C3}"/>
              </a:ext>
            </a:extLst>
          </p:cNvPr>
          <p:cNvSpPr/>
          <p:nvPr/>
        </p:nvSpPr>
        <p:spPr>
          <a:xfrm>
            <a:off x="4688723" y="4489769"/>
            <a:ext cx="506400" cy="5935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635397-223E-4F76-B81B-40FAB4E631BC}"/>
              </a:ext>
            </a:extLst>
          </p:cNvPr>
          <p:cNvSpPr/>
          <p:nvPr/>
        </p:nvSpPr>
        <p:spPr>
          <a:xfrm>
            <a:off x="7811833" y="3525252"/>
            <a:ext cx="1603830" cy="22910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</a:rPr>
              <a:t>PapagoNMT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통번역으로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한글자막을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얻음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0B91F-8A8D-41A0-98DA-34F29DE9D1DE}"/>
              </a:ext>
            </a:extLst>
          </p:cNvPr>
          <p:cNvSpPr/>
          <p:nvPr/>
        </p:nvSpPr>
        <p:spPr>
          <a:xfrm>
            <a:off x="10237931" y="3538663"/>
            <a:ext cx="1603830" cy="22910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Table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View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F4599EB-80E1-4AA2-B964-C886B0C5EFEC}"/>
              </a:ext>
            </a:extLst>
          </p:cNvPr>
          <p:cNvSpPr/>
          <p:nvPr/>
        </p:nvSpPr>
        <p:spPr>
          <a:xfrm>
            <a:off x="7089264" y="4489769"/>
            <a:ext cx="506400" cy="5935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3A8ECBF-6329-4082-930D-BDFA4C91B44E}"/>
              </a:ext>
            </a:extLst>
          </p:cNvPr>
          <p:cNvSpPr/>
          <p:nvPr/>
        </p:nvSpPr>
        <p:spPr>
          <a:xfrm>
            <a:off x="9634928" y="4489769"/>
            <a:ext cx="506400" cy="5935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C30552-9F8D-4906-A758-B523C3C962A6}"/>
              </a:ext>
            </a:extLst>
          </p:cNvPr>
          <p:cNvSpPr txBox="1"/>
          <p:nvPr/>
        </p:nvSpPr>
        <p:spPr>
          <a:xfrm>
            <a:off x="4334580" y="4031209"/>
            <a:ext cx="1126775" cy="46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Sentence Boundary Detection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DDA7455-06CA-4141-AA7B-1B217B3E1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78" y="3533778"/>
            <a:ext cx="488906" cy="488906"/>
          </a:xfrm>
          <a:prstGeom prst="rect">
            <a:avLst/>
          </a:prstGeom>
        </p:spPr>
      </p:pic>
      <p:pic>
        <p:nvPicPr>
          <p:cNvPr id="5122" name="Picture 2" descr="Cover Image">
            <a:extLst>
              <a:ext uri="{FF2B5EF4-FFF2-40B4-BE49-F238E27FC236}">
                <a16:creationId xmlns:a16="http://schemas.microsoft.com/office/drawing/2014/main" id="{7D40536C-3CA0-4E1B-8FA4-EB5ACD8B6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266" y="3681996"/>
            <a:ext cx="660999" cy="64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ime out 이미지 검색결과">
            <a:extLst>
              <a:ext uri="{FF2B5EF4-FFF2-40B4-BE49-F238E27FC236}">
                <a16:creationId xmlns:a16="http://schemas.microsoft.com/office/drawing/2014/main" id="{010BA588-775D-402C-AC8C-C4F5AD2E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128" y="5249435"/>
            <a:ext cx="1467355" cy="146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70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F4DD354-E1AE-482A-8028-51D1844BBD56}"/>
              </a:ext>
            </a:extLst>
          </p:cNvPr>
          <p:cNvSpPr txBox="1">
            <a:spLocks/>
          </p:cNvSpPr>
          <p:nvPr/>
        </p:nvSpPr>
        <p:spPr>
          <a:xfrm>
            <a:off x="1524000" y="2921996"/>
            <a:ext cx="9144000" cy="10140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000" dirty="0">
                <a:latin typeface="+mn-lt"/>
                <a:ea typeface="휴먼엑스포" panose="02030504000101010101" pitchFamily="18" charset="-127"/>
              </a:rPr>
              <a:t>감사합니다</a:t>
            </a:r>
            <a:r>
              <a:rPr lang="en-US" altLang="ko-KR" sz="8000" dirty="0">
                <a:latin typeface="+mn-lt"/>
                <a:ea typeface="휴먼엑스포" panose="02030504000101010101" pitchFamily="18" charset="-127"/>
              </a:rPr>
              <a:t>.</a:t>
            </a:r>
            <a:endParaRPr lang="ko-KR" altLang="en-US" sz="8000" dirty="0">
              <a:latin typeface="+mn-lt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3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386</Words>
  <Application>Microsoft Office PowerPoint</Application>
  <PresentationFormat>와이드스크린</PresentationFormat>
  <Paragraphs>76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휴먼엑스포</vt:lpstr>
      <vt:lpstr>Arial</vt:lpstr>
      <vt:lpstr>Wingdings</vt:lpstr>
      <vt:lpstr>Office 테마</vt:lpstr>
      <vt:lpstr>Best Translation Service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Translation Service</dc:title>
  <dc:creator>김 태형</dc:creator>
  <cp:lastModifiedBy>김 태형</cp:lastModifiedBy>
  <cp:revision>21</cp:revision>
  <dcterms:created xsi:type="dcterms:W3CDTF">2020-02-14T01:18:30Z</dcterms:created>
  <dcterms:modified xsi:type="dcterms:W3CDTF">2020-02-14T07:23:36Z</dcterms:modified>
</cp:coreProperties>
</file>